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3" r:id="rId3"/>
    <p:sldId id="258" r:id="rId4"/>
    <p:sldId id="270" r:id="rId5"/>
    <p:sldId id="273" r:id="rId6"/>
    <p:sldId id="274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001"/>
    <a:srgbClr val="D94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6B20AA-8B22-B03E-1023-9ED67B7E641F}" v="35" dt="2025-02-14T19:54:24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0D565-3BD8-4059-8059-DA7E08B83C8A}" type="datetimeFigureOut"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26BC1-5DF7-46AF-9D01-9CBA8B42DB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Thank You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MASC</a:t>
            </a:r>
            <a:r>
              <a:rPr lang="en-US" dirty="0"/>
              <a:t> background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Small agency tasked with driving economic impact through sports tourism and promoting the benefits of amateur sports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We provide strategic guidance for facilities and act as a convener for amateur sports organizations statewide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Popularly known for governance of the National Sports Center in Blaine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/>
          </a:p>
          <a:p>
            <a:r>
              <a:rPr lang="en-US" dirty="0"/>
              <a:t>NSC, Relationship to MASC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In 1990 the Commission created a non-profit, the National Sports Center Foundation, to manage the Sports Center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Complex is the largest of its kind in the world, home to 4M visitors each year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4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that aren’t familiar, NSC spans 700 acres and features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23 buildings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60 athletic fields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8 ice sheets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2 indoor courts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18-hole golf course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Small full-time staff supported by 1,000+ contractors and 200+ pt workers… generate events and activities that drive…</a:t>
            </a:r>
          </a:p>
          <a:p>
            <a:pPr lvl="1" indent="-171450">
              <a:buFont typeface="Courier New"/>
              <a:buChar char="○"/>
            </a:pPr>
            <a:r>
              <a:rPr lang="en-US" dirty="0"/>
              <a:t>80+ operators to campus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1" indent="-171450">
              <a:buFont typeface="Courier New"/>
              <a:buChar char="○"/>
            </a:pPr>
            <a:r>
              <a:rPr lang="en-US" dirty="0"/>
              <a:t>4 million annual visits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1" indent="-171450">
              <a:buFont typeface="Courier New"/>
              <a:buChar char="○"/>
            </a:pPr>
            <a:r>
              <a:rPr lang="en-US" dirty="0"/>
              <a:t>And generates $90 million in annual economic impact for the state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Our flagship event is USA CUP, an international youth soccer tournament that brings 16,000 athletes to Minnesota from 25+ states and 15+ countries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Notably, this impact and activity is sustained without any operating dollars from the state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Throughout its history, the facility has been maintained primarily by the Foundation, with periodic support through bonding dollars and CAPRA dollars for emergency repairs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As we examine the facility’s capital needs to sustain its level of operation, we utilize the Dept. of Administration’s Facility Condition Assessment report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The facility as a whole has a replacement value of nearly $206M, and its deferred maintenance is nearly $79M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Greatest need is in the Super Rink</a:t>
            </a:r>
            <a:endParaRPr lang="en-US">
              <a:ea typeface="Calibri"/>
              <a:cs typeface="Calibri"/>
            </a:endParaRPr>
          </a:p>
          <a:p>
            <a:pPr lvl="1" indent="-171450">
              <a:buFont typeface="Courier New"/>
              <a:buChar char="○"/>
            </a:pPr>
            <a:r>
              <a:rPr lang="en-US" dirty="0"/>
              <a:t>Current replacement value of the Rink is $125M, and its deferred maintenance costs are $58M, all of which is rated by the report as being in crisis or poor condition</a:t>
            </a:r>
            <a:endParaRPr lang="en-US" dirty="0">
              <a:ea typeface="Calibri"/>
              <a:cs typeface="Calibri"/>
            </a:endParaRPr>
          </a:p>
          <a:p>
            <a:pPr lvl="1" indent="-171450">
              <a:buFont typeface="Courier New"/>
              <a:buChar char="○"/>
            </a:pPr>
            <a:r>
              <a:rPr lang="en-US" dirty="0"/>
              <a:t>Demonstrating the scale of the Rink’s need, see the pie chart of the Rink’s crisis-rated deferred maintenance compared to all other state buildings combined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0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As Super Rink infrastructure reaches the end of its anticipated lifespan, the facility can no longer tolerate one-off repairs and needs significant renovation</a:t>
            </a:r>
          </a:p>
          <a:p>
            <a:pPr lvl="1" indent="-171450">
              <a:buFont typeface="Courier New"/>
              <a:buChar char="○"/>
            </a:pPr>
            <a:r>
              <a:rPr lang="en-US" dirty="0"/>
              <a:t>Engaged B32 Engineering to map the scope and cost of necessary changes – identified a need of about $23M to support these critical upgrades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2" indent="-171450">
              <a:buFont typeface="Wingdings"/>
              <a:buChar char="▪"/>
            </a:pPr>
            <a:r>
              <a:rPr lang="en-US" dirty="0"/>
              <a:t>Ice plant replacement (R-22 changeout, no longer legal to purchase)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2" indent="-171450">
              <a:buFont typeface="Wingdings"/>
              <a:buChar char="▪"/>
            </a:pPr>
            <a:r>
              <a:rPr lang="en-US" dirty="0"/>
              <a:t>Dehumidification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2" indent="-171450">
              <a:buFont typeface="Wingdings"/>
              <a:buChar char="▪"/>
            </a:pPr>
            <a:r>
              <a:rPr lang="en-US" dirty="0"/>
              <a:t>Lighting and electronics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2" indent="-171450">
              <a:buFont typeface="Wingdings"/>
              <a:buChar char="▪"/>
            </a:pPr>
            <a:r>
              <a:rPr lang="en-US" dirty="0"/>
              <a:t>Low E ceiling and internal finishes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2" indent="-171450">
              <a:buFont typeface="Wingdings"/>
              <a:buChar char="▪"/>
            </a:pPr>
            <a:r>
              <a:rPr lang="en-US" dirty="0"/>
              <a:t>Accessible boards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63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Like the Super Rink, ice arenas across the state are still working to fund their R-22 changeout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To support this statewide need, we requested additional funding to the James Metzen Mighty Ducks Ice Arena Grant Program </a:t>
            </a:r>
            <a:endParaRPr lang="en-US" dirty="0">
              <a:ea typeface="Calibri"/>
              <a:cs typeface="Calibri"/>
            </a:endParaRPr>
          </a:p>
          <a:p>
            <a:pPr lvl="1" indent="-171450">
              <a:buFont typeface="Courier New"/>
              <a:buChar char="o"/>
            </a:pPr>
            <a:r>
              <a:rPr lang="en-US" dirty="0"/>
              <a:t>Provides financial assistance to help eliminate use of R-22 refrigeration systems as well as improve arenas’ indoor air quality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lvl="1" indent="-171450">
              <a:buFont typeface="Courier New"/>
              <a:buChar char="o"/>
            </a:pPr>
            <a:r>
              <a:rPr lang="en-US" dirty="0"/>
              <a:t>Program receives consistent stream of inquiries from rinks, enough demand that previous awards have been less than the maximum requested/permitted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26BC1-5DF7-46AF-9D01-9CBA8B42DB73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3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DBF31C-E570-8017-5CD4-9D1D3D3C4C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64316" y="421106"/>
            <a:ext cx="2542674" cy="55104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00AC43A-2B82-ED12-103C-EBC4FAE1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7189" y="3429000"/>
            <a:ext cx="3152275" cy="2502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644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05430F-DADF-ABD4-0915-79B571BF54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62425"/>
          </a:xfrm>
          <a:prstGeom prst="rect">
            <a:avLst/>
          </a:prstGeom>
          <a:pattFill prst="pct5">
            <a:fgClr>
              <a:srgbClr val="05000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753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BD2488-0729-AF81-ABAE-CD5A1B92C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66029" y="577641"/>
            <a:ext cx="2614875" cy="274307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E1D7EAE-A920-2941-6DA4-47398813FA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10363" y="1949178"/>
            <a:ext cx="2614875" cy="274307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63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72F68E4-BAAE-1F66-BC46-F96CE1ECE1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0674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98C5FE-B64A-2081-DD49-1E2AAA2100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313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B3A3D4-1DAC-8F8E-8D32-283BD0C5E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44575"/>
            <a:ext cx="5094288" cy="21558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C64246-46FF-72F4-CD3C-2394F6EBA7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505200"/>
            <a:ext cx="5094288" cy="21558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152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0AD566-3F78-FE57-6A40-3EEFE216E2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375" y="2743200"/>
            <a:ext cx="2808288" cy="411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B455520-277F-0CAF-4C61-52534CE0BC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7375" y="-1"/>
            <a:ext cx="2808288" cy="24819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456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B3264D-ED1D-A262-2749-021ABF0546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49922" cy="685800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734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44C770-9B3C-530F-8132-48FC50EA72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8955" y="1681272"/>
            <a:ext cx="5258488" cy="34954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028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1EBE38-28A9-6F8A-D1A0-24529F8C66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0850" y="0"/>
            <a:ext cx="36703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784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73F055-FACB-B3B1-142C-A5F216E919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624" y="0"/>
            <a:ext cx="1897063" cy="331640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99759F-1FB8-280E-9227-6C730D47B6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1624" y="3541594"/>
            <a:ext cx="1897063" cy="331640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9664E8C-F7E6-695B-4D3B-A5354BF39D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36597" y="0"/>
            <a:ext cx="1897063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794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34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59EE0E-C10D-23EF-4453-6D7588480376}"/>
              </a:ext>
            </a:extLst>
          </p:cNvPr>
          <p:cNvSpPr/>
          <p:nvPr/>
        </p:nvSpPr>
        <p:spPr>
          <a:xfrm>
            <a:off x="5480954" y="0"/>
            <a:ext cx="6711046" cy="6858000"/>
          </a:xfrm>
          <a:custGeom>
            <a:avLst/>
            <a:gdLst>
              <a:gd name="connsiteX0" fmla="*/ 1691984 w 6711046"/>
              <a:gd name="connsiteY0" fmla="*/ 0 h 6858000"/>
              <a:gd name="connsiteX1" fmla="*/ 6711046 w 6711046"/>
              <a:gd name="connsiteY1" fmla="*/ 0 h 6858000"/>
              <a:gd name="connsiteX2" fmla="*/ 6711046 w 6711046"/>
              <a:gd name="connsiteY2" fmla="*/ 6858000 h 6858000"/>
              <a:gd name="connsiteX3" fmla="*/ 1515927 w 6711046"/>
              <a:gd name="connsiteY3" fmla="*/ 6858000 h 6858000"/>
              <a:gd name="connsiteX4" fmla="*/ 1312007 w 6711046"/>
              <a:gd name="connsiteY4" fmla="*/ 6672665 h 6858000"/>
              <a:gd name="connsiteX5" fmla="*/ 0 w 6711046"/>
              <a:gd name="connsiteY5" fmla="*/ 3505200 h 6858000"/>
              <a:gd name="connsiteX6" fmla="*/ 1630112 w 6711046"/>
              <a:gd name="connsiteY6" fmla="*/ 486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11046" h="6858000">
                <a:moveTo>
                  <a:pt x="1691984" y="0"/>
                </a:moveTo>
                <a:lnTo>
                  <a:pt x="6711046" y="0"/>
                </a:lnTo>
                <a:lnTo>
                  <a:pt x="6711046" y="6858000"/>
                </a:lnTo>
                <a:lnTo>
                  <a:pt x="1515927" y="6858000"/>
                </a:lnTo>
                <a:lnTo>
                  <a:pt x="1312007" y="6672665"/>
                </a:lnTo>
                <a:cubicBezTo>
                  <a:pt x="501382" y="5862040"/>
                  <a:pt x="0" y="4742172"/>
                  <a:pt x="0" y="3505200"/>
                </a:cubicBezTo>
                <a:cubicBezTo>
                  <a:pt x="0" y="2113607"/>
                  <a:pt x="634562" y="870223"/>
                  <a:pt x="1630112" y="48622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66F85-37E0-9C2B-ACEF-549043BBE9E8}"/>
              </a:ext>
            </a:extLst>
          </p:cNvPr>
          <p:cNvSpPr txBox="1"/>
          <p:nvPr/>
        </p:nvSpPr>
        <p:spPr>
          <a:xfrm>
            <a:off x="6800416" y="1305342"/>
            <a:ext cx="463731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ea typeface="Roboto" panose="02000000000000000000" pitchFamily="2" charset="0"/>
              </a:rPr>
              <a:t>Minnesota</a:t>
            </a:r>
            <a:r>
              <a:rPr lang="id-ID" sz="4400" b="1">
                <a:ea typeface="Roboto" panose="02000000000000000000" pitchFamily="2" charset="0"/>
              </a:rPr>
              <a:t> </a:t>
            </a:r>
            <a:r>
              <a:rPr lang="en-US" sz="4400" b="1">
                <a:solidFill>
                  <a:schemeClr val="bg1"/>
                </a:solidFill>
                <a:ea typeface="Roboto" panose="02000000000000000000" pitchFamily="2" charset="0"/>
              </a:rPr>
              <a:t>Amateur Sports Commission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DA1536-D1F9-ED23-C845-73D4B57D03EC}"/>
              </a:ext>
            </a:extLst>
          </p:cNvPr>
          <p:cNvSpPr txBox="1"/>
          <p:nvPr/>
        </p:nvSpPr>
        <p:spPr>
          <a:xfrm>
            <a:off x="6256952" y="3729155"/>
            <a:ext cx="4637315" cy="11621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</a:rPr>
              <a:t>House</a:t>
            </a:r>
            <a:r>
              <a:rPr lang="en-US" sz="1600" b="1" i="0" dirty="0">
                <a:solidFill>
                  <a:schemeClr val="bg1"/>
                </a:solidFill>
                <a:effectLst/>
              </a:rPr>
              <a:t> Capital Investment</a:t>
            </a: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</a:rPr>
              <a:t>10:15 AM</a:t>
            </a:r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</a:rPr>
              <a:t>February 18, 2025</a:t>
            </a:r>
            <a:endParaRPr lang="en-ID" sz="1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D1F894F4-90EB-6705-B81B-9569D5908D2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2601"/>
          <a:stretch>
            <a:fillRect/>
          </a:stretch>
        </p:blipFill>
        <p:spPr bwMode="auto">
          <a:xfrm>
            <a:off x="0" y="3625850"/>
            <a:ext cx="4321175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027164EE-285C-C738-9703-C955B8777E4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b="12044"/>
          <a:stretch>
            <a:fillRect/>
          </a:stretch>
        </p:blipFill>
        <p:spPr bwMode="auto">
          <a:xfrm>
            <a:off x="0" y="1014413"/>
            <a:ext cx="4260850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37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EE8286-92BD-814C-831C-97BAD79EABFB}"/>
              </a:ext>
            </a:extLst>
          </p:cNvPr>
          <p:cNvSpPr/>
          <p:nvPr/>
        </p:nvSpPr>
        <p:spPr>
          <a:xfrm>
            <a:off x="0" y="1751173"/>
            <a:ext cx="5628098" cy="17958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A2BC4-77A6-4D86-7D3F-4A9A63956CCB}"/>
              </a:ext>
            </a:extLst>
          </p:cNvPr>
          <p:cNvSpPr txBox="1"/>
          <p:nvPr/>
        </p:nvSpPr>
        <p:spPr>
          <a:xfrm>
            <a:off x="260615" y="1956585"/>
            <a:ext cx="3520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Montserrat" pitchFamily="2" charset="0"/>
                <a:ea typeface="Roboto" panose="02000000000000000000" pitchFamily="2" charset="0"/>
              </a:rPr>
              <a:t>Minnesota</a:t>
            </a:r>
          </a:p>
          <a:p>
            <a:r>
              <a:rPr lang="en-US" sz="2800" b="1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Amateur Sports Commission</a:t>
            </a:r>
            <a:r>
              <a:rPr lang="id-ID" sz="2800" b="1">
                <a:solidFill>
                  <a:srgbClr val="D9463A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r>
              <a:rPr lang="id-ID" sz="2800" b="1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endParaRPr lang="en-ID" sz="2800" b="1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3334E-68BE-F77F-B3FD-59A34122D479}"/>
              </a:ext>
            </a:extLst>
          </p:cNvPr>
          <p:cNvSpPr txBox="1"/>
          <p:nvPr/>
        </p:nvSpPr>
        <p:spPr>
          <a:xfrm>
            <a:off x="264093" y="3861423"/>
            <a:ext cx="3510722" cy="2278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i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Created in 1987 by State of </a:t>
            </a: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MN</a:t>
            </a:r>
            <a:endParaRPr lang="en-US" sz="1200" b="1" i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Provides strategic guidance and planning for the construction of athletic facilities throughout MN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Governing entity of the National Sports Center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Acts as a convener and coordinator for statewide amateur sports organizations</a:t>
            </a:r>
            <a:endParaRPr lang="en-US" sz="1200" b="1">
              <a:solidFill>
                <a:schemeClr val="bg1"/>
              </a:solidFill>
              <a:latin typeface="Open Sans" panose="020B0606030504020204" pitchFamily="34" charset="0"/>
              <a:ea typeface="Open Sans"/>
              <a:cs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B4FD9-61DF-7482-504D-81B4D9258DD5}"/>
              </a:ext>
            </a:extLst>
          </p:cNvPr>
          <p:cNvSpPr/>
          <p:nvPr/>
        </p:nvSpPr>
        <p:spPr>
          <a:xfrm>
            <a:off x="7931150" y="1751171"/>
            <a:ext cx="4260850" cy="17958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18FAC-3849-F840-347E-8357638DEC43}"/>
              </a:ext>
            </a:extLst>
          </p:cNvPr>
          <p:cNvSpPr txBox="1"/>
          <p:nvPr/>
        </p:nvSpPr>
        <p:spPr>
          <a:xfrm>
            <a:off x="8352880" y="1956585"/>
            <a:ext cx="34173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Montserrat" pitchFamily="2" charset="0"/>
                <a:ea typeface="Roboto" panose="02000000000000000000" pitchFamily="2" charset="0"/>
              </a:rPr>
              <a:t>National Sports Center</a:t>
            </a:r>
            <a:r>
              <a:rPr lang="en-US" sz="2800" b="1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 Foundation</a:t>
            </a:r>
            <a:r>
              <a:rPr lang="id-ID" sz="2800" b="1">
                <a:solidFill>
                  <a:srgbClr val="D9463A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r>
              <a:rPr lang="id-ID" sz="2800" b="1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endParaRPr lang="en-ID" sz="2800" b="1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16103FFE-4F61-3336-0661-F7E37641205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r="143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5BE05-C54B-8F02-6886-DD41F3867977}"/>
              </a:ext>
            </a:extLst>
          </p:cNvPr>
          <p:cNvSpPr txBox="1"/>
          <p:nvPr/>
        </p:nvSpPr>
        <p:spPr>
          <a:xfrm>
            <a:off x="8352880" y="3862914"/>
            <a:ext cx="3415472" cy="2278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i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Created in 1990 by State of MN/MASC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Formed to manage National Sports Center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501(c)3 non-profit corporation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Largest amateur sports complex in the world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Grounds for amateur sports education and analysis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68427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n aerial view of a city&#10;&#10;Description automatically generated">
            <a:extLst>
              <a:ext uri="{FF2B5EF4-FFF2-40B4-BE49-F238E27FC236}">
                <a16:creationId xmlns:a16="http://schemas.microsoft.com/office/drawing/2014/main" id="{E734205D-D571-BD7E-0EAD-7EA7025013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5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9493A-75AF-5D4A-30FA-9DD48F60039F}"/>
              </a:ext>
            </a:extLst>
          </p:cNvPr>
          <p:cNvSpPr txBox="1"/>
          <p:nvPr/>
        </p:nvSpPr>
        <p:spPr>
          <a:xfrm>
            <a:off x="448598" y="692929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National Sports Center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B824E-2067-6955-14FE-AF6BFF4833C9}"/>
              </a:ext>
            </a:extLst>
          </p:cNvPr>
          <p:cNvSpPr txBox="1"/>
          <p:nvPr/>
        </p:nvSpPr>
        <p:spPr>
          <a:xfrm>
            <a:off x="448599" y="269013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/>
              <a:t>The National Sports Center (NSC) is the State of Minnesota’s premier sports facility located in Blaine, spanning 700 acres and featuring:</a:t>
            </a:r>
            <a:endParaRPr lang="en-US" sz="1700" b="1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Buildings: 23</a:t>
            </a:r>
            <a:endParaRPr lang="en-US" sz="1700" b="1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Athletic fields: 60 (3 indoor)</a:t>
            </a:r>
            <a:endParaRPr lang="en-US" sz="1700" b="1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Ice sheets: 8 </a:t>
            </a:r>
            <a:endParaRPr lang="en-US" sz="1700" b="1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Indoor courts: 2</a:t>
            </a:r>
            <a:endParaRPr lang="en-US" sz="1700" b="1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/>
              <a:t>18-hole golf course</a:t>
            </a:r>
            <a:endParaRPr lang="en-US" sz="17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308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rowd of people watching a concert&#10;&#10;Description automatically generated">
            <a:extLst>
              <a:ext uri="{FF2B5EF4-FFF2-40B4-BE49-F238E27FC236}">
                <a16:creationId xmlns:a16="http://schemas.microsoft.com/office/drawing/2014/main" id="{7F1596B5-E473-B7EF-DBEF-F9D66CFA28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 b="24460"/>
          <a:stretch/>
        </p:blipFill>
        <p:spPr>
          <a:xfrm>
            <a:off x="0" y="0"/>
            <a:ext cx="12192000" cy="416242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969EBA-4443-FEE5-CD31-86E9C2DB733C}"/>
              </a:ext>
            </a:extLst>
          </p:cNvPr>
          <p:cNvSpPr/>
          <p:nvPr/>
        </p:nvSpPr>
        <p:spPr>
          <a:xfrm>
            <a:off x="1" y="1133545"/>
            <a:ext cx="3717758" cy="1621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9F970-16EC-5464-390E-2C4AFA560DA8}"/>
              </a:ext>
            </a:extLst>
          </p:cNvPr>
          <p:cNvSpPr txBox="1"/>
          <p:nvPr/>
        </p:nvSpPr>
        <p:spPr>
          <a:xfrm>
            <a:off x="306282" y="1384588"/>
            <a:ext cx="3930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a typeface="Roboto" panose="02000000000000000000" pitchFamily="2" charset="0"/>
              </a:rPr>
              <a:t>National Sports Center </a:t>
            </a:r>
            <a:r>
              <a:rPr lang="en-US" sz="3200" b="1">
                <a:solidFill>
                  <a:schemeClr val="bg1"/>
                </a:solidFill>
                <a:ea typeface="Roboto" panose="02000000000000000000" pitchFamily="2" charset="0"/>
              </a:rPr>
              <a:t>Impact</a:t>
            </a:r>
            <a:r>
              <a:rPr lang="id-ID" sz="3200" b="1">
                <a:solidFill>
                  <a:srgbClr val="D9463A"/>
                </a:solidFill>
                <a:ea typeface="Roboto" panose="02000000000000000000" pitchFamily="2" charset="0"/>
              </a:rPr>
              <a:t> </a:t>
            </a:r>
            <a:r>
              <a:rPr lang="id-ID" sz="3200" b="1"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  <a:endParaRPr lang="en-ID" sz="32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D9D5B56-4586-950E-84B9-91D13BD22773}"/>
              </a:ext>
            </a:extLst>
          </p:cNvPr>
          <p:cNvSpPr/>
          <p:nvPr/>
        </p:nvSpPr>
        <p:spPr>
          <a:xfrm>
            <a:off x="5790800" y="3846394"/>
            <a:ext cx="3341893" cy="3011606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A4FFF67-847B-CD39-94B7-2A4445A0600E}"/>
              </a:ext>
            </a:extLst>
          </p:cNvPr>
          <p:cNvSpPr/>
          <p:nvPr/>
        </p:nvSpPr>
        <p:spPr>
          <a:xfrm>
            <a:off x="2872274" y="3846394"/>
            <a:ext cx="3370841" cy="3011606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AB2B40C-0892-77EF-07CE-112FD6DCD9D6}"/>
              </a:ext>
            </a:extLst>
          </p:cNvPr>
          <p:cNvSpPr/>
          <p:nvPr/>
        </p:nvSpPr>
        <p:spPr>
          <a:xfrm>
            <a:off x="0" y="3846394"/>
            <a:ext cx="3341893" cy="3011606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76A8E-70AC-7266-526D-EE94A2E7C5E8}"/>
              </a:ext>
            </a:extLst>
          </p:cNvPr>
          <p:cNvSpPr txBox="1"/>
          <p:nvPr/>
        </p:nvSpPr>
        <p:spPr>
          <a:xfrm>
            <a:off x="660332" y="4639185"/>
            <a:ext cx="2387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ea typeface="Roboto" panose="02000000000000000000" pitchFamily="2" charset="0"/>
              </a:rPr>
              <a:t>Annual Economic Impact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8EC105-4103-4839-FDF9-F3E2614D9A9A}"/>
              </a:ext>
            </a:extLst>
          </p:cNvPr>
          <p:cNvSpPr txBox="1"/>
          <p:nvPr/>
        </p:nvSpPr>
        <p:spPr>
          <a:xfrm>
            <a:off x="3994945" y="4639185"/>
            <a:ext cx="1614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ea typeface="Roboto" panose="02000000000000000000" pitchFamily="2" charset="0"/>
              </a:rPr>
              <a:t>Annual Visits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5001D3-2C81-C4CB-A9A3-BEE8C038C43F}"/>
              </a:ext>
            </a:extLst>
          </p:cNvPr>
          <p:cNvSpPr txBox="1"/>
          <p:nvPr/>
        </p:nvSpPr>
        <p:spPr>
          <a:xfrm>
            <a:off x="6285987" y="4639185"/>
            <a:ext cx="2515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ea typeface="Roboto" panose="02000000000000000000" pitchFamily="2" charset="0"/>
              </a:rPr>
              <a:t>Operators on Campus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31710-485E-39DD-0081-28C9746A5188}"/>
              </a:ext>
            </a:extLst>
          </p:cNvPr>
          <p:cNvSpPr txBox="1"/>
          <p:nvPr/>
        </p:nvSpPr>
        <p:spPr>
          <a:xfrm>
            <a:off x="3350518" y="5104000"/>
            <a:ext cx="2269207" cy="14487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i="0">
                <a:solidFill>
                  <a:schemeClr val="bg1"/>
                </a:solidFill>
                <a:effectLst/>
              </a:rPr>
              <a:t>USA CUP: world’s largest soccer tournament at a single </a:t>
            </a:r>
            <a:r>
              <a:rPr lang="en-US" sz="1200" b="1">
                <a:solidFill>
                  <a:schemeClr val="bg1"/>
                </a:solidFill>
              </a:rPr>
              <a:t>facility, </a:t>
            </a:r>
            <a:r>
              <a:rPr lang="en-US" sz="1200" b="1" i="0">
                <a:solidFill>
                  <a:schemeClr val="bg1"/>
                </a:solidFill>
                <a:effectLst/>
              </a:rPr>
              <a:t>brings 16,000 athletes from 25+ states and 15+ countries</a:t>
            </a:r>
            <a:endParaRPr lang="en-ID" sz="12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669A9A-D48B-E7F1-7C55-D3F2B0170B0D}"/>
              </a:ext>
            </a:extLst>
          </p:cNvPr>
          <p:cNvSpPr txBox="1"/>
          <p:nvPr/>
        </p:nvSpPr>
        <p:spPr>
          <a:xfrm>
            <a:off x="6616851" y="5108821"/>
            <a:ext cx="2554957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Private businesses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Non-profits</a:t>
            </a:r>
            <a:endParaRPr lang="en-ID" sz="12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791130-C59C-2630-FCE1-F125CB1A36D9}"/>
              </a:ext>
            </a:extLst>
          </p:cNvPr>
          <p:cNvSpPr txBox="1"/>
          <p:nvPr/>
        </p:nvSpPr>
        <p:spPr>
          <a:xfrm>
            <a:off x="6444564" y="3953904"/>
            <a:ext cx="2515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a typeface="Roboto" panose="02000000000000000000" pitchFamily="2" charset="0"/>
              </a:rPr>
              <a:t>80+</a:t>
            </a:r>
            <a:endParaRPr lang="en-ID" sz="36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766C0-2BE5-01F5-DBB2-1C69BCDBCDC4}"/>
              </a:ext>
            </a:extLst>
          </p:cNvPr>
          <p:cNvSpPr txBox="1"/>
          <p:nvPr/>
        </p:nvSpPr>
        <p:spPr>
          <a:xfrm>
            <a:off x="3911185" y="3989984"/>
            <a:ext cx="1879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a typeface="Roboto" panose="02000000000000000000" pitchFamily="2" charset="0"/>
              </a:rPr>
              <a:t>4 Million</a:t>
            </a:r>
            <a:r>
              <a:rPr lang="id-ID" sz="3200" b="1">
                <a:solidFill>
                  <a:srgbClr val="D9463A"/>
                </a:solidFill>
                <a:ea typeface="Roboto" panose="02000000000000000000" pitchFamily="2" charset="0"/>
              </a:rPr>
              <a:t> </a:t>
            </a:r>
            <a:r>
              <a:rPr lang="id-ID" sz="3200" b="1"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  <a:endParaRPr lang="en-ID" sz="32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EF31FE-90FE-622F-ACBC-316B3909B4C4}"/>
              </a:ext>
            </a:extLst>
          </p:cNvPr>
          <p:cNvSpPr txBox="1"/>
          <p:nvPr/>
        </p:nvSpPr>
        <p:spPr>
          <a:xfrm>
            <a:off x="798578" y="3984683"/>
            <a:ext cx="2249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a typeface="Roboto" panose="02000000000000000000" pitchFamily="2" charset="0"/>
              </a:rPr>
              <a:t>$90 Million</a:t>
            </a:r>
            <a:endParaRPr lang="en-ID" sz="32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FED19A6-CEE5-09E9-D533-FC9E88073C89}"/>
              </a:ext>
            </a:extLst>
          </p:cNvPr>
          <p:cNvSpPr/>
          <p:nvPr/>
        </p:nvSpPr>
        <p:spPr>
          <a:xfrm>
            <a:off x="8657988" y="3846394"/>
            <a:ext cx="3341893" cy="3011606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B89C2E-C549-E1DB-E151-ABC4BABBDF1B}"/>
              </a:ext>
            </a:extLst>
          </p:cNvPr>
          <p:cNvSpPr txBox="1"/>
          <p:nvPr/>
        </p:nvSpPr>
        <p:spPr>
          <a:xfrm>
            <a:off x="9344100" y="3957654"/>
            <a:ext cx="2515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a typeface="Roboto" panose="02000000000000000000" pitchFamily="2" charset="0"/>
              </a:rPr>
              <a:t>1</a:t>
            </a:r>
            <a:endParaRPr lang="en-ID" sz="36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A7D963-FDB3-C915-BAB4-2C5A2F5931EE}"/>
              </a:ext>
            </a:extLst>
          </p:cNvPr>
          <p:cNvSpPr txBox="1"/>
          <p:nvPr/>
        </p:nvSpPr>
        <p:spPr>
          <a:xfrm>
            <a:off x="9183990" y="4598755"/>
            <a:ext cx="2515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ea typeface="Roboto" panose="02000000000000000000" pitchFamily="2" charset="0"/>
              </a:rPr>
              <a:t>Campus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812FA6-3A59-758B-D14C-68910139164E}"/>
              </a:ext>
            </a:extLst>
          </p:cNvPr>
          <p:cNvSpPr txBox="1"/>
          <p:nvPr/>
        </p:nvSpPr>
        <p:spPr>
          <a:xfrm>
            <a:off x="9237015" y="4958920"/>
            <a:ext cx="2409792" cy="172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50 full-time staff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200+ part-time and seasonal workers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1,000+ 1099 contractors (officials)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Operating subsidy: $0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74D9E3-F1FB-B404-9C91-C1211CFD9CBB}"/>
              </a:ext>
            </a:extLst>
          </p:cNvPr>
          <p:cNvSpPr txBox="1"/>
          <p:nvPr/>
        </p:nvSpPr>
        <p:spPr>
          <a:xfrm>
            <a:off x="545193" y="5352254"/>
            <a:ext cx="255495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100+ internal programs</a:t>
            </a:r>
          </a:p>
        </p:txBody>
      </p:sp>
    </p:spTree>
    <p:extLst>
      <p:ext uri="{BB962C8B-B14F-4D97-AF65-F5344CB8AC3E}">
        <p14:creationId xmlns:p14="http://schemas.microsoft.com/office/powerpoint/2010/main" val="3615876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03CBE-60F1-976C-A5ED-E0D0EC151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EB88C7-154C-CD9E-8E24-A7AF2D7FE51F}"/>
              </a:ext>
            </a:extLst>
          </p:cNvPr>
          <p:cNvSpPr txBox="1"/>
          <p:nvPr/>
        </p:nvSpPr>
        <p:spPr>
          <a:xfrm>
            <a:off x="160250" y="601631"/>
            <a:ext cx="60722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chemeClr val="tx2"/>
                </a:solidFill>
                <a:latin typeface="Montserrat" pitchFamily="2" charset="0"/>
                <a:ea typeface="Roboto" panose="02000000000000000000" pitchFamily="2" charset="0"/>
              </a:rPr>
              <a:t>National Sports Center</a:t>
            </a:r>
            <a:r>
              <a:rPr lang="id-ID" sz="4400" b="1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Montserrat" pitchFamily="2" charset="0"/>
                <a:ea typeface="Roboto" panose="02000000000000000000" pitchFamily="2" charset="0"/>
              </a:rPr>
              <a:t>- FCA Report</a:t>
            </a:r>
            <a:endParaRPr lang="en-ID" sz="4400" b="1">
              <a:solidFill>
                <a:schemeClr val="bg1"/>
              </a:solidFill>
              <a:latin typeface="Montserrat" pitchFamily="2" charset="0"/>
              <a:ea typeface="Roboto" panose="02000000000000000000" pitchFamily="2" charset="0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9347C3D-4449-BAA4-C5C9-B5B2C23F7E55}"/>
              </a:ext>
            </a:extLst>
          </p:cNvPr>
          <p:cNvSpPr/>
          <p:nvPr/>
        </p:nvSpPr>
        <p:spPr>
          <a:xfrm>
            <a:off x="453541" y="4968112"/>
            <a:ext cx="2142548" cy="760786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CBA5086D-06A0-A713-DBE7-24DF492E0824}"/>
              </a:ext>
            </a:extLst>
          </p:cNvPr>
          <p:cNvSpPr/>
          <p:nvPr/>
        </p:nvSpPr>
        <p:spPr>
          <a:xfrm>
            <a:off x="3081627" y="4978549"/>
            <a:ext cx="2142548" cy="760786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BE3DB-F297-DCE0-7B0D-D7E375D8B09A}"/>
              </a:ext>
            </a:extLst>
          </p:cNvPr>
          <p:cNvSpPr txBox="1"/>
          <p:nvPr/>
        </p:nvSpPr>
        <p:spPr>
          <a:xfrm>
            <a:off x="453541" y="4968357"/>
            <a:ext cx="2243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Roboto" panose="02000000000000000000" pitchFamily="2" charset="0"/>
              </a:rPr>
              <a:t>$205,967,903</a:t>
            </a:r>
            <a:endParaRPr lang="en-ID" sz="24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B329D-1F50-F178-1364-EDEE0D93967C}"/>
              </a:ext>
            </a:extLst>
          </p:cNvPr>
          <p:cNvSpPr txBox="1"/>
          <p:nvPr/>
        </p:nvSpPr>
        <p:spPr>
          <a:xfrm>
            <a:off x="3175387" y="5000107"/>
            <a:ext cx="1924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Roboto" panose="02000000000000000000" pitchFamily="2" charset="0"/>
              </a:rPr>
              <a:t>$78,957,259</a:t>
            </a:r>
            <a:endParaRPr lang="en-ID" sz="24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7B3845-1CBF-B3ED-5955-4E9037352000}"/>
              </a:ext>
            </a:extLst>
          </p:cNvPr>
          <p:cNvSpPr txBox="1"/>
          <p:nvPr/>
        </p:nvSpPr>
        <p:spPr>
          <a:xfrm>
            <a:off x="667244" y="5402659"/>
            <a:ext cx="1715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ea typeface="Roboto" panose="02000000000000000000" pitchFamily="2" charset="0"/>
              </a:rPr>
              <a:t>Replacement Value</a:t>
            </a:r>
            <a:endParaRPr lang="en-ID" sz="1400" b="1"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186C6-3C3D-5305-257D-4C1AEAD41C04}"/>
              </a:ext>
            </a:extLst>
          </p:cNvPr>
          <p:cNvSpPr txBox="1"/>
          <p:nvPr/>
        </p:nvSpPr>
        <p:spPr>
          <a:xfrm>
            <a:off x="3175387" y="5436132"/>
            <a:ext cx="1971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ea typeface="Roboto" panose="02000000000000000000" pitchFamily="2" charset="0"/>
              </a:rPr>
              <a:t>Deferred Maintenance</a:t>
            </a:r>
            <a:endParaRPr lang="en-ID" sz="1400" b="1"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A5078-8D9D-5603-56EF-381E9F07954B}"/>
              </a:ext>
            </a:extLst>
          </p:cNvPr>
          <p:cNvSpPr txBox="1"/>
          <p:nvPr/>
        </p:nvSpPr>
        <p:spPr>
          <a:xfrm>
            <a:off x="313784" y="2344265"/>
            <a:ext cx="4969142" cy="2001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i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The Department of Administration’s Minnesota Enterprise Real Property Facility Condition Assessment Report is a comprehensive report depicting the conditions of all of </a:t>
            </a: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Minnesota's</a:t>
            </a:r>
            <a:r>
              <a:rPr lang="en-US" sz="1200" b="1" i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state-owned</a:t>
            </a:r>
            <a:r>
              <a:rPr lang="en-US" sz="1200" b="1" i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 buildings in a standardized and objective means. This report is intended to be used to compare agency buildings, and to justify bonding projects and asset preservation funding. </a:t>
            </a:r>
            <a:endParaRPr lang="en-ID" sz="12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DC3D13-AB51-FBEA-EF1B-9691769150FB}"/>
              </a:ext>
            </a:extLst>
          </p:cNvPr>
          <p:cNvSpPr/>
          <p:nvPr/>
        </p:nvSpPr>
        <p:spPr>
          <a:xfrm>
            <a:off x="6096000" y="0"/>
            <a:ext cx="6096254" cy="6858000"/>
          </a:xfrm>
          <a:custGeom>
            <a:avLst/>
            <a:gdLst>
              <a:gd name="connsiteX0" fmla="*/ 1691984 w 6711046"/>
              <a:gd name="connsiteY0" fmla="*/ 0 h 6858000"/>
              <a:gd name="connsiteX1" fmla="*/ 6711046 w 6711046"/>
              <a:gd name="connsiteY1" fmla="*/ 0 h 6858000"/>
              <a:gd name="connsiteX2" fmla="*/ 6711046 w 6711046"/>
              <a:gd name="connsiteY2" fmla="*/ 6858000 h 6858000"/>
              <a:gd name="connsiteX3" fmla="*/ 1515927 w 6711046"/>
              <a:gd name="connsiteY3" fmla="*/ 6858000 h 6858000"/>
              <a:gd name="connsiteX4" fmla="*/ 1312007 w 6711046"/>
              <a:gd name="connsiteY4" fmla="*/ 6672665 h 6858000"/>
              <a:gd name="connsiteX5" fmla="*/ 0 w 6711046"/>
              <a:gd name="connsiteY5" fmla="*/ 3505200 h 6858000"/>
              <a:gd name="connsiteX6" fmla="*/ 1630112 w 6711046"/>
              <a:gd name="connsiteY6" fmla="*/ 486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11046" h="6858000">
                <a:moveTo>
                  <a:pt x="1691984" y="0"/>
                </a:moveTo>
                <a:lnTo>
                  <a:pt x="6711046" y="0"/>
                </a:lnTo>
                <a:lnTo>
                  <a:pt x="6711046" y="6858000"/>
                </a:lnTo>
                <a:lnTo>
                  <a:pt x="1515927" y="6858000"/>
                </a:lnTo>
                <a:lnTo>
                  <a:pt x="1312007" y="6672665"/>
                </a:lnTo>
                <a:cubicBezTo>
                  <a:pt x="501382" y="5862040"/>
                  <a:pt x="0" y="4742172"/>
                  <a:pt x="0" y="3505200"/>
                </a:cubicBezTo>
                <a:cubicBezTo>
                  <a:pt x="0" y="2113607"/>
                  <a:pt x="634562" y="870223"/>
                  <a:pt x="1630112" y="48622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C69BB-4BAD-7B4F-F1B2-72CB0B0878E5}"/>
              </a:ext>
            </a:extLst>
          </p:cNvPr>
          <p:cNvSpPr txBox="1"/>
          <p:nvPr/>
        </p:nvSpPr>
        <p:spPr>
          <a:xfrm>
            <a:off x="7157017" y="1914489"/>
            <a:ext cx="4874733" cy="2001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Current Replacement Value: $125M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</a:rPr>
              <a:t>$66M (front four)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</a:rPr>
              <a:t>$59M (back four)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b="1">
                <a:solidFill>
                  <a:schemeClr val="accent1"/>
                </a:solidFill>
                <a:latin typeface="Open Sans"/>
                <a:ea typeface="Open Sans"/>
                <a:cs typeface="Open Sans"/>
              </a:rPr>
              <a:t>Super Rink Deferred Maintenance: $58M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 panose="020B0606030504020204" pitchFamily="34" charset="0"/>
              </a:rPr>
              <a:t>$39.68M (front four, Crisis-Rated)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$18.2M (back four, Poor-Rated)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8FE7D-88C7-F8B4-6B05-5A967FFDA516}"/>
              </a:ext>
            </a:extLst>
          </p:cNvPr>
          <p:cNvSpPr txBox="1"/>
          <p:nvPr/>
        </p:nvSpPr>
        <p:spPr>
          <a:xfrm>
            <a:off x="7157017" y="886174"/>
            <a:ext cx="4874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Montserrat" pitchFamily="2" charset="0"/>
              </a:rPr>
              <a:t>NSC Super Rink </a:t>
            </a:r>
          </a:p>
          <a:p>
            <a:r>
              <a:rPr lang="en-US" sz="1600" b="1">
                <a:latin typeface="Montserrat" pitchFamily="2" charset="0"/>
              </a:rPr>
              <a:t>Minnesota’s Largest Ice Arena</a:t>
            </a:r>
          </a:p>
          <a:p>
            <a:r>
              <a:rPr lang="en-US" sz="1200" b="1">
                <a:latin typeface="Montserrat" pitchFamily="2" charset="0"/>
              </a:rPr>
              <a:t>Est: 1998 (front 4 ice sheets), 2006 (back four ice sheets)</a:t>
            </a:r>
            <a:endParaRPr lang="en-ID" sz="12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3A7D4-4A66-E37B-130F-49DE42AB8CBA}"/>
              </a:ext>
            </a:extLst>
          </p:cNvPr>
          <p:cNvSpPr txBox="1"/>
          <p:nvPr/>
        </p:nvSpPr>
        <p:spPr>
          <a:xfrm>
            <a:off x="9209110" y="4239875"/>
            <a:ext cx="2173975" cy="11708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>
                <a:latin typeface="Open Sans"/>
                <a:ea typeface="Open Sans"/>
                <a:cs typeface="Open Sans"/>
              </a:rPr>
              <a:t>State of MN Crisis-Rated Deferred Maintenance </a:t>
            </a:r>
            <a:endParaRPr lang="en-US" sz="1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b="1">
                <a:solidFill>
                  <a:srgbClr val="003865"/>
                </a:solidFill>
                <a:latin typeface="Open Sans"/>
                <a:ea typeface="Open Sans"/>
                <a:cs typeface="Open Sans"/>
              </a:rPr>
              <a:t>($275M)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59EC8-29D1-102F-1A69-8B11B48550C4}"/>
              </a:ext>
            </a:extLst>
          </p:cNvPr>
          <p:cNvSpPr txBox="1"/>
          <p:nvPr/>
        </p:nvSpPr>
        <p:spPr>
          <a:xfrm>
            <a:off x="9416623" y="5338265"/>
            <a:ext cx="2617671" cy="8938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>
                <a:latin typeface="Open Sans"/>
                <a:ea typeface="Open Sans"/>
                <a:cs typeface="Open Sans"/>
              </a:rPr>
              <a:t>All Other State </a:t>
            </a:r>
            <a:r>
              <a:rPr lang="en-US" sz="1200" b="1" err="1">
                <a:latin typeface="Open Sans"/>
                <a:ea typeface="Open Sans"/>
                <a:cs typeface="Open Sans"/>
              </a:rPr>
              <a:t>Bldgs</a:t>
            </a:r>
            <a:r>
              <a:rPr lang="en-US" sz="1200" b="1">
                <a:latin typeface="Open Sans"/>
                <a:ea typeface="Open Sans"/>
                <a:cs typeface="Open Sans"/>
              </a:rPr>
              <a:t> ($235.3M)</a:t>
            </a:r>
          </a:p>
          <a:p>
            <a:pPr algn="just">
              <a:lnSpc>
                <a:spcPct val="150000"/>
              </a:lnSpc>
            </a:pPr>
            <a:r>
              <a:rPr lang="en-US" sz="1200" b="1">
                <a:latin typeface="Open Sans"/>
                <a:ea typeface="Open Sans"/>
                <a:cs typeface="Open Sans"/>
              </a:rPr>
              <a:t>NSC Super Rink ($39.7M)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1" descr="A blue and green pie chart&#10;&#10;AI-generated content may be incorrect.">
            <a:extLst>
              <a:ext uri="{FF2B5EF4-FFF2-40B4-BE49-F238E27FC236}">
                <a16:creationId xmlns:a16="http://schemas.microsoft.com/office/drawing/2014/main" id="{B177B650-4E63-EE61-CD22-8FA8CA2A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558" y="4367447"/>
            <a:ext cx="2135716" cy="1663700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9C381F-C84E-D9C0-F061-BB5B939B4401}"/>
              </a:ext>
            </a:extLst>
          </p:cNvPr>
          <p:cNvSpPr/>
          <p:nvPr/>
        </p:nvSpPr>
        <p:spPr>
          <a:xfrm>
            <a:off x="9182100" y="5429249"/>
            <a:ext cx="219074" cy="1904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50DB34-25B5-A3BF-5723-8566CCA74BA7}"/>
              </a:ext>
            </a:extLst>
          </p:cNvPr>
          <p:cNvSpPr/>
          <p:nvPr/>
        </p:nvSpPr>
        <p:spPr>
          <a:xfrm>
            <a:off x="9182099" y="5693832"/>
            <a:ext cx="219074" cy="1904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050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12704-5860-D501-44ED-A472DA1AE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3" t="7291" r="1990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26F21-6ABA-BDD7-246A-0AC456199E98}"/>
              </a:ext>
            </a:extLst>
          </p:cNvPr>
          <p:cNvSpPr txBox="1"/>
          <p:nvPr/>
        </p:nvSpPr>
        <p:spPr>
          <a:xfrm>
            <a:off x="205567" y="193792"/>
            <a:ext cx="409736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Montserrat"/>
                <a:ea typeface="Roboto"/>
              </a:rPr>
              <a:t>Super Rink Renovation</a:t>
            </a:r>
            <a:r>
              <a:rPr lang="id-ID" sz="4000" b="1">
                <a:solidFill>
                  <a:schemeClr val="bg1"/>
                </a:solidFill>
                <a:latin typeface="Montserrat"/>
                <a:ea typeface="Roboto"/>
              </a:rPr>
              <a:t> </a:t>
            </a:r>
            <a:r>
              <a:rPr lang="en-US" sz="4000" b="1">
                <a:solidFill>
                  <a:schemeClr val="bg1"/>
                </a:solidFill>
                <a:latin typeface="Montserrat"/>
                <a:ea typeface="Roboto"/>
              </a:rPr>
              <a:t>Cost Estimate</a:t>
            </a:r>
            <a:endParaRPr lang="en-ID" sz="4000" b="1">
              <a:solidFill>
                <a:schemeClr val="bg1"/>
              </a:solidFill>
              <a:latin typeface="Montserrat"/>
              <a:ea typeface="Robo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7327DE-2B33-A942-54EB-4295C99E50F3}"/>
              </a:ext>
            </a:extLst>
          </p:cNvPr>
          <p:cNvSpPr/>
          <p:nvPr/>
        </p:nvSpPr>
        <p:spPr>
          <a:xfrm>
            <a:off x="339026" y="2520551"/>
            <a:ext cx="5457372" cy="283597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3E0C24-059B-2263-875E-DE4A396B9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742822"/>
              </p:ext>
            </p:extLst>
          </p:nvPr>
        </p:nvGraphicFramePr>
        <p:xfrm>
          <a:off x="466621" y="2692136"/>
          <a:ext cx="5181589" cy="2560134"/>
        </p:xfrm>
        <a:graphic>
          <a:graphicData uri="http://schemas.openxmlformats.org/drawingml/2006/table">
            <a:tbl>
              <a:tblPr/>
              <a:tblGrid>
                <a:gridCol w="1950378">
                  <a:extLst>
                    <a:ext uri="{9D8B030D-6E8A-4147-A177-3AD203B41FA5}">
                      <a16:colId xmlns:a16="http://schemas.microsoft.com/office/drawing/2014/main" val="4131898512"/>
                    </a:ext>
                  </a:extLst>
                </a:gridCol>
                <a:gridCol w="1426388">
                  <a:extLst>
                    <a:ext uri="{9D8B030D-6E8A-4147-A177-3AD203B41FA5}">
                      <a16:colId xmlns:a16="http://schemas.microsoft.com/office/drawing/2014/main" val="519424806"/>
                    </a:ext>
                  </a:extLst>
                </a:gridCol>
                <a:gridCol w="650123">
                  <a:extLst>
                    <a:ext uri="{9D8B030D-6E8A-4147-A177-3AD203B41FA5}">
                      <a16:colId xmlns:a16="http://schemas.microsoft.com/office/drawing/2014/main" val="1484902766"/>
                    </a:ext>
                  </a:extLst>
                </a:gridCol>
                <a:gridCol w="1154700">
                  <a:extLst>
                    <a:ext uri="{9D8B030D-6E8A-4147-A177-3AD203B41FA5}">
                      <a16:colId xmlns:a16="http://schemas.microsoft.com/office/drawing/2014/main" val="3989623930"/>
                    </a:ext>
                  </a:extLst>
                </a:gridCol>
              </a:tblGrid>
              <a:tr h="55251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SCOPE</a:t>
                      </a:r>
                      <a:r>
                        <a:rPr lang="en-US" sz="14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75"/>
                        </a:lnSpc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ASSET PRESERVATION</a:t>
                      </a:r>
                      <a:r>
                        <a:rPr lang="en-US" sz="14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275"/>
                        </a:lnSpc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NEW BUILD</a:t>
                      </a:r>
                      <a:r>
                        <a:rPr lang="en-US" sz="14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275"/>
                        </a:lnSpc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TOTAL COST</a:t>
                      </a:r>
                      <a:r>
                        <a:rPr lang="en-US" sz="14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232233"/>
                  </a:ext>
                </a:extLst>
              </a:tr>
              <a:tr h="1992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975"/>
                        </a:lnSpc>
                      </a:pPr>
                      <a:r>
                        <a:rPr lang="en-US" sz="1200" b="1" i="0">
                          <a:solidFill>
                            <a:srgbClr val="050001"/>
                          </a:solidFill>
                          <a:effectLst/>
                          <a:latin typeface="Century Gothic"/>
                        </a:rPr>
                        <a:t>B32 Engineering Estimate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980329"/>
                  </a:ext>
                </a:extLst>
              </a:tr>
              <a:tr h="317013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Ice Plant Replacement &amp; Room Buildout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$13,800,000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$13,800,000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211448"/>
                  </a:ext>
                </a:extLst>
              </a:tr>
              <a:tr h="199265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Accessible Boards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$1,000,000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$1,000,000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76656"/>
                  </a:ext>
                </a:extLst>
              </a:tr>
              <a:tr h="199265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Lighting &amp; Electronics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$600,000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$600,000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729354"/>
                  </a:ext>
                </a:extLst>
              </a:tr>
              <a:tr h="199265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Low E Ceiling</a:t>
                      </a:r>
                      <a:r>
                        <a:rPr lang="en-US" sz="1200" b="0" i="0">
                          <a:solidFill>
                            <a:srgbClr val="050001"/>
                          </a:solidFill>
                          <a:effectLst/>
                          <a:latin typeface="Century Gothic"/>
                        </a:rPr>
                        <a:t>​ &amp; Internal Finishes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$3,200,000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$3,200,000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146820"/>
                  </a:ext>
                </a:extLst>
              </a:tr>
              <a:tr h="199265"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Dehumidification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$4,900,000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975"/>
                        </a:lnSpc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$4,900,000</a:t>
                      </a:r>
                      <a:r>
                        <a:rPr lang="en-US" sz="12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952553"/>
                  </a:ext>
                </a:extLst>
              </a:tr>
              <a:tr h="35324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125"/>
                        </a:lnSpc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Sub-Total</a:t>
                      </a:r>
                      <a:r>
                        <a:rPr lang="en-US" sz="13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125"/>
                        </a:lnSpc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$23,500,000</a:t>
                      </a:r>
                      <a:r>
                        <a:rPr lang="en-US" sz="13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125"/>
                        </a:lnSpc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$0</a:t>
                      </a:r>
                      <a:r>
                        <a:rPr lang="en-US" sz="13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ase">
                        <a:lnSpc>
                          <a:spcPts val="1125"/>
                        </a:lnSpc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$23,500,000</a:t>
                      </a:r>
                      <a:r>
                        <a:rPr lang="en-US" sz="1300" b="0" i="0">
                          <a:solidFill>
                            <a:srgbClr val="003865"/>
                          </a:solidFill>
                          <a:effectLst/>
                          <a:latin typeface="Century Gothic"/>
                        </a:rPr>
                        <a:t>​</a:t>
                      </a:r>
                      <a:endParaRPr lang="en-US" sz="1600" b="0" i="0">
                        <a:solidFill>
                          <a:srgbClr val="003865"/>
                        </a:solidFill>
                        <a:effectLst/>
                        <a:latin typeface="Century Gothic"/>
                      </a:endParaRPr>
                    </a:p>
                  </a:txBody>
                  <a:tcPr marL="82764" marR="82764" marT="41382" marB="41382" anchor="b">
                    <a:lnL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662308"/>
                  </a:ext>
                </a:extLst>
              </a:tr>
            </a:tbl>
          </a:graphicData>
        </a:graphic>
      </p:graphicFrame>
      <p:sp>
        <p:nvSpPr>
          <p:cNvPr id="18" name="Parallelogram 17">
            <a:extLst>
              <a:ext uri="{FF2B5EF4-FFF2-40B4-BE49-F238E27FC236}">
                <a16:creationId xmlns:a16="http://schemas.microsoft.com/office/drawing/2014/main" id="{9536E615-FEC4-48D5-BAD9-8296DD2CE99E}"/>
              </a:ext>
            </a:extLst>
          </p:cNvPr>
          <p:cNvSpPr/>
          <p:nvPr/>
        </p:nvSpPr>
        <p:spPr>
          <a:xfrm>
            <a:off x="207579" y="5764943"/>
            <a:ext cx="2658184" cy="73962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EC226-B380-D188-7675-2A8CF4329A00}"/>
              </a:ext>
            </a:extLst>
          </p:cNvPr>
          <p:cNvSpPr txBox="1"/>
          <p:nvPr/>
        </p:nvSpPr>
        <p:spPr>
          <a:xfrm>
            <a:off x="413163" y="5761383"/>
            <a:ext cx="224326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Roboto"/>
              </a:rPr>
              <a:t>$23.355M</a:t>
            </a:r>
            <a:endParaRPr lang="en-ID" sz="24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44B21D-2960-3C16-2A47-80C73FE0D1CB}"/>
              </a:ext>
            </a:extLst>
          </p:cNvPr>
          <p:cNvSpPr txBox="1"/>
          <p:nvPr/>
        </p:nvSpPr>
        <p:spPr>
          <a:xfrm>
            <a:off x="810722" y="6193596"/>
            <a:ext cx="192426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ea typeface="Roboto"/>
                <a:cs typeface="Calibri"/>
              </a:rPr>
              <a:t>Original Request</a:t>
            </a:r>
            <a:endParaRPr lang="en-US" sz="1400" b="1" err="1">
              <a:ea typeface="Roboto" panose="02000000000000000000" pitchFamily="2" charset="0"/>
              <a:cs typeface="Calibri"/>
            </a:endParaRP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5B814E6C-53DE-8D9C-C8D7-A70438F62299}"/>
              </a:ext>
            </a:extLst>
          </p:cNvPr>
          <p:cNvSpPr/>
          <p:nvPr/>
        </p:nvSpPr>
        <p:spPr>
          <a:xfrm>
            <a:off x="3149745" y="5764942"/>
            <a:ext cx="2658184" cy="73962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FBC0AA-188F-C081-4395-2961D25AD295}"/>
              </a:ext>
            </a:extLst>
          </p:cNvPr>
          <p:cNvSpPr txBox="1"/>
          <p:nvPr/>
        </p:nvSpPr>
        <p:spPr>
          <a:xfrm>
            <a:off x="3334163" y="5761382"/>
            <a:ext cx="224326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Roboto"/>
              </a:rPr>
              <a:t>$8.6M</a:t>
            </a:r>
            <a:endParaRPr lang="en-ID" sz="24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CD1EA6-ECFC-845E-EE63-14EB043466FF}"/>
              </a:ext>
            </a:extLst>
          </p:cNvPr>
          <p:cNvSpPr txBox="1"/>
          <p:nvPr/>
        </p:nvSpPr>
        <p:spPr>
          <a:xfrm>
            <a:off x="3244888" y="6193595"/>
            <a:ext cx="247459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ea typeface="Roboto"/>
                <a:cs typeface="Calibri"/>
              </a:rPr>
              <a:t>Governor's Recommendation</a:t>
            </a:r>
            <a:endParaRPr lang="en-US" sz="1400" b="1" err="1"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95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0" descr="A hockey net on an ice rink&#10;&#10;AI-generated content may be incorrect.">
            <a:extLst>
              <a:ext uri="{FF2B5EF4-FFF2-40B4-BE49-F238E27FC236}">
                <a16:creationId xmlns:a16="http://schemas.microsoft.com/office/drawing/2014/main" id="{921C2177-81D5-7F66-63EA-8FE4CAAB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6E0F9-03ED-5865-5B62-DD7510ABF209}"/>
              </a:ext>
            </a:extLst>
          </p:cNvPr>
          <p:cNvSpPr txBox="1"/>
          <p:nvPr/>
        </p:nvSpPr>
        <p:spPr>
          <a:xfrm>
            <a:off x="446230" y="3253672"/>
            <a:ext cx="4023359" cy="1832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/>
              <a:t>Dual mission:</a:t>
            </a:r>
            <a:endParaRPr lang="en-US" sz="2000">
              <a:ea typeface="Calibri"/>
              <a:cs typeface="Calibri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AutoNum type="arabicParenR"/>
            </a:pPr>
            <a:r>
              <a:rPr lang="en-US" sz="2000" b="1"/>
              <a:t>Eliminate use of R-22 refrigeration systems</a:t>
            </a:r>
            <a:endParaRPr lang="en-US" sz="2000"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arenR"/>
            </a:pPr>
            <a:r>
              <a:rPr lang="en-US" sz="2000" b="1">
                <a:ea typeface="Calibri"/>
                <a:cs typeface="Calibri"/>
              </a:rPr>
              <a:t>Improve indoor air quality in ice arenas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CA65B-1AA0-F8CD-7C28-CF76D7A38A6C}"/>
              </a:ext>
            </a:extLst>
          </p:cNvPr>
          <p:cNvSpPr txBox="1"/>
          <p:nvPr/>
        </p:nvSpPr>
        <p:spPr>
          <a:xfrm>
            <a:off x="279650" y="617125"/>
            <a:ext cx="4384912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Montserrat"/>
                <a:ea typeface="Roboto"/>
              </a:rPr>
              <a:t>James Metzen Mighty Ducks </a:t>
            </a:r>
            <a:r>
              <a:rPr lang="en-US" sz="4000" b="1">
                <a:solidFill>
                  <a:schemeClr val="accent1"/>
                </a:solidFill>
                <a:latin typeface="Montserrat"/>
                <a:ea typeface="Roboto"/>
              </a:rPr>
              <a:t>Ice Arena Grant Program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7CD76150-E812-553C-A398-8DB0AC79C806}"/>
              </a:ext>
            </a:extLst>
          </p:cNvPr>
          <p:cNvSpPr/>
          <p:nvPr/>
        </p:nvSpPr>
        <p:spPr>
          <a:xfrm>
            <a:off x="574646" y="5298741"/>
            <a:ext cx="2502381" cy="73962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AEB265-1B9E-1C7E-AA48-1D5AA442086E}"/>
              </a:ext>
            </a:extLst>
          </p:cNvPr>
          <p:cNvSpPr txBox="1"/>
          <p:nvPr/>
        </p:nvSpPr>
        <p:spPr>
          <a:xfrm>
            <a:off x="1030827" y="5667913"/>
            <a:ext cx="175747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ea typeface="Roboto"/>
                <a:cs typeface="Calibri"/>
              </a:rPr>
              <a:t>Original Request</a:t>
            </a:r>
            <a:endParaRPr lang="en-US" sz="1400" b="1">
              <a:ea typeface="Roboto" panose="02000000000000000000" pitchFamily="2" charset="0"/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42394E-9806-413F-5205-C09AEBF68189}"/>
              </a:ext>
            </a:extLst>
          </p:cNvPr>
          <p:cNvSpPr txBox="1"/>
          <p:nvPr/>
        </p:nvSpPr>
        <p:spPr>
          <a:xfrm>
            <a:off x="860851" y="5302469"/>
            <a:ext cx="192406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Roboto"/>
              </a:rPr>
              <a:t>$2.5M</a:t>
            </a:r>
            <a:endParaRPr lang="en-US" sz="2400" b="1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AC96BC33-2AF5-56C3-25B5-B3650C219F94}"/>
              </a:ext>
            </a:extLst>
          </p:cNvPr>
          <p:cNvSpPr/>
          <p:nvPr/>
        </p:nvSpPr>
        <p:spPr>
          <a:xfrm>
            <a:off x="3890579" y="5299277"/>
            <a:ext cx="2658184" cy="73962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E0BB39-6D2E-8B63-9B18-4DC984B283E9}"/>
              </a:ext>
            </a:extLst>
          </p:cNvPr>
          <p:cNvSpPr txBox="1"/>
          <p:nvPr/>
        </p:nvSpPr>
        <p:spPr>
          <a:xfrm>
            <a:off x="4201996" y="5295717"/>
            <a:ext cx="224326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ea typeface="Roboto"/>
              </a:rPr>
              <a:t>$900,000</a:t>
            </a:r>
            <a:endParaRPr lang="en-ID" sz="2400" b="1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2DC04F-475A-52D4-1FF2-44EB10D938D9}"/>
              </a:ext>
            </a:extLst>
          </p:cNvPr>
          <p:cNvSpPr txBox="1"/>
          <p:nvPr/>
        </p:nvSpPr>
        <p:spPr>
          <a:xfrm>
            <a:off x="4017472" y="5664430"/>
            <a:ext cx="261217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ea typeface="Roboto"/>
                <a:cs typeface="Calibri"/>
              </a:rPr>
              <a:t>Governor's Recommendation</a:t>
            </a:r>
            <a:endParaRPr lang="en-US" sz="1400" b="1" err="1"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18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865"/>
      </a:dk1>
      <a:lt1>
        <a:sysClr val="window" lastClr="FFFFFF"/>
      </a:lt1>
      <a:dk2>
        <a:srgbClr val="78BE21"/>
      </a:dk2>
      <a:lt2>
        <a:srgbClr val="E7E6E6"/>
      </a:lt2>
      <a:accent1>
        <a:srgbClr val="003865"/>
      </a:accent1>
      <a:accent2>
        <a:srgbClr val="78BE21"/>
      </a:accent2>
      <a:accent3>
        <a:srgbClr val="A5A5A5"/>
      </a:accent3>
      <a:accent4>
        <a:srgbClr val="F2F2F2"/>
      </a:accent4>
      <a:accent5>
        <a:srgbClr val="003865"/>
      </a:accent5>
      <a:accent6>
        <a:srgbClr val="70AD47"/>
      </a:accent6>
      <a:hlink>
        <a:srgbClr val="003865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imas asiatun ramadhani</dc:creator>
  <cp:revision>99</cp:revision>
  <dcterms:created xsi:type="dcterms:W3CDTF">2023-08-10T02:40:55Z</dcterms:created>
  <dcterms:modified xsi:type="dcterms:W3CDTF">2025-02-17T16:39:26Z</dcterms:modified>
</cp:coreProperties>
</file>